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68" r:id="rId3"/>
  </p:sldMasterIdLst>
  <p:notesMasterIdLst>
    <p:notesMasterId r:id="rId9"/>
  </p:notesMasterIdLst>
  <p:sldIdLst>
    <p:sldId id="256" r:id="rId4"/>
    <p:sldId id="382" r:id="rId5"/>
    <p:sldId id="422" r:id="rId6"/>
    <p:sldId id="420" r:id="rId7"/>
    <p:sldId id="27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Putnam" initials="AP" lastIdx="1" clrIdx="0">
    <p:extLst>
      <p:ext uri="{19B8F6BF-5375-455C-9EA6-DF929625EA0E}">
        <p15:presenceInfo xmlns:p15="http://schemas.microsoft.com/office/powerpoint/2012/main" userId="S::APutnam@assethealth.com::8238ef78-6cad-48ef-b6b9-3be57f318d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235"/>
    <a:srgbClr val="00C1B1"/>
    <a:srgbClr val="21642F"/>
    <a:srgbClr val="4B788F"/>
    <a:srgbClr val="8F3352"/>
    <a:srgbClr val="73B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367" autoAdjust="0"/>
  </p:normalViewPr>
  <p:slideViewPr>
    <p:cSldViewPr snapToGrid="0">
      <p:cViewPr varScale="1">
        <p:scale>
          <a:sx n="63" d="100"/>
          <a:sy n="63" d="100"/>
        </p:scale>
        <p:origin x="20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CE89B-824B-4141-94F1-70DC82796D2B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33426-45D3-4347-ADB0-224830A1E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it comes to our health, perhaps the best defense is a strong offense. Our bodies are </a:t>
            </a:r>
            <a:r>
              <a:rPr lang="en-US" sz="1800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busy 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protecting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every minute of the day – our skin keeps many germs out, stomach acid decimates bugs, even enzymes in our sweat and tears produce anti-bacterial compounds. Then there is our immunity team captain – the immune system, who sends cells to attack any unknowns that invade our bodies.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lifestyle factors like sleep, nutrition, exercise and building stress resilience all play a big role in supporting healthy immune function – not to mention the power of washing our 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hands often, getting an annual checkup and getting an annual flu vaccine. But we can also eat a balanced diet with a wide array of foods to make sure we’re getting the necessary nutrients to keep our immune system strong.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u="none" dirty="0">
              <a:effectLst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Experts 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Harvard School of Public Health remind us that there isn’t a magic pill, supplement or one ingredient we can eat to keep us from getting sick – variety is key. Eating a well-balanced diet full of lean proteins, whole grains, dairy and lots of fruits and vegetables can help us stay healthy.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3426-45D3-4347-ADB0-224830A1E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2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there are a handful of nutrients that are critical for proper growth and function of immune system cells. Here are those nutrients found in a variety of plant and animal foods that can help keep 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</a:t>
            </a:r>
            <a:r>
              <a:rPr lang="en-US" sz="1800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healthy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Vitamin 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Mangoes, kiwis, lemons, limes, oranges, grapefruits, tangerines,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clementines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strawberries, bell peppers, spinach, kale, broccoli, tomatoes, cauliflower, papaya, cantaloupe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Vitamin 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Sunlight, milk, orange juice, fortified cereals,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fatty fish like salmon, mackerel, tuna and sardines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Getting outside every day for at least 15 minutes can also provide you with vitamin D.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from the Department of Medicine at Boston University suggests any improvement in vitamin D status can “significantly affect expression of genes that have a wide variety of biologic functions of more than 160 pathways linked to cancer, autoimmune disorders and cardiovascular disease that have been associated with vitamin D deficiency.” 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Zinc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Oysters, crab, lobster, beans, nuts, poultry, red meat, whole grains, fortified cereals, dairy 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Selenium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 nuts, seafoods, some fortified cereals, dairy  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(Heme iron) lean meat and seafood; (Non-heme iron) nuts, beans, vegetables, fortified grain products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non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(particularly the amino acid glutamine)</a:t>
            </a:r>
            <a:endParaRPr lang="en-US" sz="1800" u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Eggs, beans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nuts, seeds, seafood, dairy, poultry, wild game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Final Note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slip for sweets is anything but a treat for our immune system. We can focus on natural sweets in moderation, such as dark chocolate and fruit for overall wellbeing and as a means to support our immune system to prevent getting sick.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3426-45D3-4347-ADB0-224830A1E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5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4A1A5D-B8E1-4FD5-8DC5-99DCC0BD2B22}"/>
              </a:ext>
            </a:extLst>
          </p:cNvPr>
          <p:cNvSpPr txBox="1"/>
          <p:nvPr userDrawn="1"/>
        </p:nvSpPr>
        <p:spPr>
          <a:xfrm rot="19754465">
            <a:off x="1757779" y="3013501"/>
            <a:ext cx="5628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Do not use this layout</a:t>
            </a:r>
          </a:p>
        </p:txBody>
      </p:sp>
    </p:spTree>
    <p:extLst>
      <p:ext uri="{BB962C8B-B14F-4D97-AF65-F5344CB8AC3E}">
        <p14:creationId xmlns:p14="http://schemas.microsoft.com/office/powerpoint/2010/main" val="397596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8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0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67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65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7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06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4A1A5D-B8E1-4FD5-8DC5-99DCC0BD2B22}"/>
              </a:ext>
            </a:extLst>
          </p:cNvPr>
          <p:cNvSpPr txBox="1"/>
          <p:nvPr userDrawn="1"/>
        </p:nvSpPr>
        <p:spPr>
          <a:xfrm rot="19754465">
            <a:off x="1757779" y="3013501"/>
            <a:ext cx="5628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Do not use this layout</a:t>
            </a:r>
          </a:p>
        </p:txBody>
      </p:sp>
    </p:spTree>
    <p:extLst>
      <p:ext uri="{BB962C8B-B14F-4D97-AF65-F5344CB8AC3E}">
        <p14:creationId xmlns:p14="http://schemas.microsoft.com/office/powerpoint/2010/main" val="76702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4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9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55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4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F95AD2-6E9E-4F9A-ACC5-7DEAE84FA3D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5000"/>
                  <a:lumOff val="95000"/>
                  <a:alpha val="55000"/>
                </a:schemeClr>
              </a:gs>
              <a:gs pos="5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73510"/>
            <a:ext cx="7886700" cy="5759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3693"/>
            <a:ext cx="7886700" cy="470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F9271B-BA41-4583-8124-BFDD58F908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6466150"/>
            <a:ext cx="1824869" cy="25884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661061" y="311845"/>
            <a:ext cx="3296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Yeseva One" panose="02000503090000020004" pitchFamily="2" charset="0"/>
              </a:rPr>
              <a:t>Well-Being Topic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CA710-4DFA-440D-95F0-A84A9FF8CF17}"/>
              </a:ext>
            </a:extLst>
          </p:cNvPr>
          <p:cNvSpPr/>
          <p:nvPr userDrawn="1"/>
        </p:nvSpPr>
        <p:spPr>
          <a:xfrm>
            <a:off x="0" y="6607834"/>
            <a:ext cx="7223760" cy="45719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</a:schemeClr>
              </a:gs>
              <a:gs pos="49000">
                <a:srgbClr val="B2D2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Yeseva One" panose="0200050309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F95AD2-6E9E-4F9A-ACC5-7DEAE84FA3D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5000"/>
                  <a:lumOff val="95000"/>
                  <a:alpha val="55000"/>
                </a:schemeClr>
              </a:gs>
              <a:gs pos="5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73510"/>
            <a:ext cx="7886700" cy="5759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3693"/>
            <a:ext cx="7886700" cy="470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F9271B-BA41-4583-8124-BFDD58F908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6466150"/>
            <a:ext cx="1824869" cy="25884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661061" y="311845"/>
            <a:ext cx="3296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Yeseva One" panose="02000503090000020004" pitchFamily="2" charset="0"/>
              </a:rPr>
              <a:t>Well-Being Topic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CA710-4DFA-440D-95F0-A84A9FF8CF17}"/>
              </a:ext>
            </a:extLst>
          </p:cNvPr>
          <p:cNvSpPr/>
          <p:nvPr userDrawn="1"/>
        </p:nvSpPr>
        <p:spPr>
          <a:xfrm>
            <a:off x="0" y="6607834"/>
            <a:ext cx="7223760" cy="45719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</a:schemeClr>
              </a:gs>
              <a:gs pos="49000">
                <a:srgbClr val="B2D2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Yeseva One" panose="0200050309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7CE7BB-D2AB-4F72-9E99-0F94698DFD91}"/>
              </a:ext>
            </a:extLst>
          </p:cNvPr>
          <p:cNvSpPr/>
          <p:nvPr userDrawn="1"/>
        </p:nvSpPr>
        <p:spPr>
          <a:xfrm>
            <a:off x="4250" y="0"/>
            <a:ext cx="9144000" cy="6858000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5000"/>
                  <a:lumOff val="95000"/>
                  <a:alpha val="55000"/>
                </a:schemeClr>
              </a:gs>
              <a:gs pos="5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5219"/>
            <a:ext cx="7886700" cy="503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CA710-4DFA-440D-95F0-A84A9FF8CF17}"/>
              </a:ext>
            </a:extLst>
          </p:cNvPr>
          <p:cNvSpPr/>
          <p:nvPr userDrawn="1"/>
        </p:nvSpPr>
        <p:spPr>
          <a:xfrm>
            <a:off x="0" y="6607834"/>
            <a:ext cx="7223760" cy="45719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</a:schemeClr>
              </a:gs>
              <a:gs pos="49000">
                <a:srgbClr val="B2D2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F9271B-BA41-4583-8124-BFDD58F908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6466150"/>
            <a:ext cx="1824869" cy="2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7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Yeseva One" panose="0200050309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Yeseva One" panose="0200050309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Yeseva One" panose="0200050309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Yeseva One" panose="0200050309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Yeseva One" panose="0200050309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Yeseva One" panose="0200050309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E15B65-E535-4BDC-B78E-8D4B7404640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2197556"/>
            <a:ext cx="7772400" cy="23876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Well-Being Topic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March </a:t>
            </a:r>
          </a:p>
        </p:txBody>
      </p:sp>
    </p:spTree>
    <p:extLst>
      <p:ext uri="{BB962C8B-B14F-4D97-AF65-F5344CB8AC3E}">
        <p14:creationId xmlns:p14="http://schemas.microsoft.com/office/powerpoint/2010/main" val="154400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8952E-BD67-4F09-8B1B-046356A0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Bolster Your Body’s Defense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9A2576-90F2-446D-84E3-F4CEBFE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0579"/>
            <a:ext cx="8046118" cy="3939155"/>
          </a:xfr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bodies are busy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protecting us every minute of the day.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Regular lifestyle factors like sleep, nutrition, exercise and building stress resilience all play a big role in supporting healthy immune function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can also eat a balanced diet with a wide array of foods to make sure we’re getting the necessary nutrients to keep our immune system strong.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isn’t a magic pill, supplement or one ingredient we can eat to keep us from getting sick – variety is key.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3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4B64-0A2B-4D4B-826C-0648E3216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63474"/>
            <a:ext cx="8224288" cy="2856231"/>
          </a:xfrm>
        </p:spPr>
        <p:txBody>
          <a:bodyPr wrap="square">
            <a:sp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a handful of nutrients that are critical for proper growth and function of immune system cells: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Vitamin C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Vitamin D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Zinc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7EEC44C-138C-4941-8145-9DB0BB2D7F91}"/>
              </a:ext>
            </a:extLst>
          </p:cNvPr>
          <p:cNvSpPr txBox="1">
            <a:spLocks/>
          </p:cNvSpPr>
          <p:nvPr/>
        </p:nvSpPr>
        <p:spPr>
          <a:xfrm>
            <a:off x="781050" y="925910"/>
            <a:ext cx="7886700" cy="5759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Yeseva One" panose="02000503090000020004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Bolster Your Body’s Defense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881BAF-5765-49BE-B5E8-C9284D12741C}"/>
              </a:ext>
            </a:extLst>
          </p:cNvPr>
          <p:cNvSpPr txBox="1"/>
          <p:nvPr/>
        </p:nvSpPr>
        <p:spPr>
          <a:xfrm>
            <a:off x="4016923" y="3054176"/>
            <a:ext cx="4572000" cy="1465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Selenium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4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1113-CECA-4721-898A-24E7FA16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3510"/>
            <a:ext cx="5467350" cy="85934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effectLst/>
                <a:latin typeface="Yeseva One" panose="02000503090000020004"/>
                <a:ea typeface="Calibri" panose="020F0502020204030204" pitchFamily="34" charset="0"/>
                <a:cs typeface="Times New Roman" panose="02020603050405020304" pitchFamily="18" charset="0"/>
              </a:rPr>
              <a:t>Learn More About the Connection of Food and Wellbeing for Our Children</a:t>
            </a:r>
            <a:endParaRPr lang="en-US" dirty="0">
              <a:latin typeface="Yeseva One" panose="020005030900000200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B03CA-9A6C-4413-BD3F-24417E5DE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6737"/>
            <a:ext cx="4307271" cy="2720542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parents, we play an integral role in helping our children maintain a healthy weight.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providing them with healthy food, opportunities to be active and emotional support,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set the stage for our children to make healthy choices. </a:t>
            </a:r>
          </a:p>
        </p:txBody>
      </p:sp>
      <p:pic>
        <p:nvPicPr>
          <p:cNvPr id="5" name="Picture 4" descr="A family gathered around a table&#10;&#10;Description automatically generated with low confidence">
            <a:extLst>
              <a:ext uri="{FF2B5EF4-FFF2-40B4-BE49-F238E27FC236}">
                <a16:creationId xmlns:a16="http://schemas.microsoft.com/office/drawing/2014/main" id="{5FCC477D-C617-4AE4-BD0E-2DD98E331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67" y="2213759"/>
            <a:ext cx="3647090" cy="243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9F3DA4-D64B-460E-BC67-B2413D444453}"/>
              </a:ext>
            </a:extLst>
          </p:cNvPr>
          <p:cNvSpPr txBox="1"/>
          <p:nvPr/>
        </p:nvSpPr>
        <p:spPr>
          <a:xfrm>
            <a:off x="628650" y="5037457"/>
            <a:ext cx="7294311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employees and spouses can complete the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Combating My Child’s Obesity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and quiz to earn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$10 HRA/HSA/FSA dollars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Log in via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mySOurce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www.socorewards.com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get started!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8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75057"/>
            <a:ext cx="7768218" cy="707886"/>
          </a:xfrm>
        </p:spPr>
        <p:txBody>
          <a:bodyPr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Yeseva One" panose="02000503090000020004"/>
              </a:rPr>
              <a:t>Thank you for participating!</a:t>
            </a:r>
          </a:p>
        </p:txBody>
      </p:sp>
    </p:spTree>
    <p:extLst>
      <p:ext uri="{BB962C8B-B14F-4D97-AF65-F5344CB8AC3E}">
        <p14:creationId xmlns:p14="http://schemas.microsoft.com/office/powerpoint/2010/main" val="2641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750</Words>
  <Application>Microsoft Office PowerPoint</Application>
  <PresentationFormat>On-screen Show (4:3)</PresentationFormat>
  <Paragraphs>50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Yeseva One</vt:lpstr>
      <vt:lpstr>Office Theme</vt:lpstr>
      <vt:lpstr>2_Office Theme</vt:lpstr>
      <vt:lpstr>1_Office Theme</vt:lpstr>
      <vt:lpstr>Well-Being Topic March </vt:lpstr>
      <vt:lpstr>Bolster Your Body’s Defense</vt:lpstr>
      <vt:lpstr>PowerPoint Presentation</vt:lpstr>
      <vt:lpstr>Learn More About the Connection of Food and Wellbeing for Our Children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Well-Being Topic December</dc:title>
  <dc:creator>Lisa Brown</dc:creator>
  <cp:lastModifiedBy>Amanda Putnam</cp:lastModifiedBy>
  <cp:revision>6</cp:revision>
  <dcterms:created xsi:type="dcterms:W3CDTF">2020-12-01T17:49:29Z</dcterms:created>
  <dcterms:modified xsi:type="dcterms:W3CDTF">2021-02-25T14:14:22Z</dcterms:modified>
</cp:coreProperties>
</file>