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3" r:id="rId5"/>
    <p:sldId id="264" r:id="rId6"/>
    <p:sldId id="267" r:id="rId7"/>
    <p:sldId id="266" r:id="rId8"/>
  </p:sldIdLst>
  <p:sldSz cx="9144000" cy="5715000" type="screen16x10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30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81130" autoAdjust="0"/>
  </p:normalViewPr>
  <p:slideViewPr>
    <p:cSldViewPr snapToGrid="0" snapToObjects="1">
      <p:cViewPr>
        <p:scale>
          <a:sx n="100" d="100"/>
          <a:sy n="100" d="100"/>
        </p:scale>
        <p:origin x="-1950" y="-31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3780" y="-16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65" cy="464814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sz="1000" dirty="0">
              <a:latin typeface="Univers 55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8" y="1"/>
            <a:ext cx="3043665" cy="464814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590B455-389D-43DF-9A2E-5404F942B686}" type="datetimeFigureOut">
              <a:rPr lang="en-US" sz="900">
                <a:latin typeface="Univers 55" pitchFamily="34" charset="0"/>
              </a:rPr>
              <a:pPr>
                <a:defRPr/>
              </a:pPr>
              <a:t>7/24/2017</a:t>
            </a:fld>
            <a:endParaRPr lang="en-US" dirty="0">
              <a:latin typeface="Univers 55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5"/>
            <a:ext cx="3043665" cy="464814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sz="1100" dirty="0">
              <a:latin typeface="Univers 55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8" y="8842685"/>
            <a:ext cx="3043665" cy="464814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DEC52E8-FEF4-4431-A477-865D532860E5}" type="slidenum">
              <a:rPr lang="en-US" sz="1100">
                <a:latin typeface="Univers 55" pitchFamily="34" charset="0"/>
              </a:rPr>
              <a:pPr>
                <a:defRPr/>
              </a:pPr>
              <a:t>‹#›</a:t>
            </a:fld>
            <a:endParaRPr lang="en-US" sz="1100" dirty="0">
              <a:latin typeface="Univers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80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3594" cy="230804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Univers 55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827" y="0"/>
            <a:ext cx="2963594" cy="230804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Univers 55" pitchFamily="34" charset="0"/>
              </a:defRPr>
            </a:lvl1pPr>
          </a:lstStyle>
          <a:p>
            <a:pPr>
              <a:defRPr/>
            </a:pPr>
            <a:fld id="{28A84A37-F8A1-43C2-98E1-D2D315D7071C}" type="datetimeFigureOut">
              <a:rPr lang="en-US" smtClean="0"/>
              <a:pPr>
                <a:defRPr/>
              </a:pPr>
              <a:t>7/24/2017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276225"/>
            <a:ext cx="55848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01651" y="3854859"/>
            <a:ext cx="6019800" cy="5077691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4457"/>
            <a:ext cx="3043665" cy="184643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Univers 55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828" y="9124457"/>
            <a:ext cx="3043665" cy="184643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Univers 55" pitchFamily="34" charset="0"/>
              </a:defRPr>
            </a:lvl1pPr>
          </a:lstStyle>
          <a:p>
            <a:pPr>
              <a:defRPr/>
            </a:pPr>
            <a:fld id="{CF06CA70-1356-4762-9B17-C0EFBF4FC8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19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Univers 55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Univers 55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Univers 55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Univers 55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Univers 55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276225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6CA70-1356-4762-9B17-C0EFBF4FC870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276225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money you earn in your HRA</a:t>
            </a:r>
            <a:r>
              <a:rPr lang="en-US" baseline="0" dirty="0" smtClean="0"/>
              <a:t> is tax-free they </a:t>
            </a:r>
            <a:r>
              <a:rPr lang="en-US" dirty="0" smtClean="0"/>
              <a:t>are regulated by the IRS, so there are a few rules: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dirty="0" smtClean="0"/>
              <a:t>To participate in an HRA you must be enrolled in the</a:t>
            </a:r>
            <a:r>
              <a:rPr lang="en-US" baseline="0" dirty="0" smtClean="0"/>
              <a:t> company medical plan.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baseline="0" dirty="0" smtClean="0"/>
              <a:t>Spouses who are enrolled in your company medical coverage are eligible to participate and earn money into your HRA</a:t>
            </a:r>
          </a:p>
          <a:p>
            <a:pPr marL="635483" lvl="1" indent="-173313">
              <a:buFont typeface="Arial" panose="020B0604020202020204" pitchFamily="34" charset="0"/>
              <a:buChar char="•"/>
            </a:pPr>
            <a:r>
              <a:rPr lang="en-US" baseline="0" dirty="0" smtClean="0"/>
              <a:t>Spouses who are </a:t>
            </a:r>
            <a:r>
              <a:rPr lang="en-US" u="sng" baseline="0" dirty="0" smtClean="0"/>
              <a:t>not</a:t>
            </a:r>
            <a:r>
              <a:rPr lang="en-US" baseline="0" dirty="0" smtClean="0"/>
              <a:t> enrolled in your company medical coverage are </a:t>
            </a:r>
            <a:r>
              <a:rPr lang="en-US" u="sng" baseline="0" dirty="0" smtClean="0"/>
              <a:t>not eligible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baseline="0" dirty="0" smtClean="0"/>
              <a:t>You may be asked to provide receipts for documentation</a:t>
            </a:r>
          </a:p>
          <a:p>
            <a:pPr marL="635483" lvl="1" indent="-173313">
              <a:buFont typeface="Arial" panose="020B0604020202020204" pitchFamily="34" charset="0"/>
              <a:buChar char="•"/>
            </a:pPr>
            <a:r>
              <a:rPr lang="en-US" baseline="0" dirty="0" smtClean="0"/>
              <a:t>They’re easy to submit – we’ll talk about that a little later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b="1" baseline="0" dirty="0" smtClean="0"/>
              <a:t>If you retire, you must be enrolled in the company</a:t>
            </a:r>
            <a:r>
              <a:rPr lang="en-US" b="1" dirty="0" smtClean="0"/>
              <a:t> retiree plan to access your HRA dollars</a:t>
            </a:r>
            <a:r>
              <a:rPr lang="en-US" dirty="0" smtClean="0"/>
              <a:t>. Not eligible if you enroll in another retiree plan (i.e. state teachers, military)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Employees </a:t>
            </a:r>
            <a:r>
              <a:rPr lang="en-US" u="sng" baseline="0" dirty="0" smtClean="0"/>
              <a:t>not</a:t>
            </a:r>
            <a:r>
              <a:rPr lang="en-US" baseline="0" dirty="0" smtClean="0"/>
              <a:t> enrolled in the company medical plan will have the opportunity to earn money into a Tax Saver Account (TSA):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baseline="0" dirty="0" smtClean="0"/>
              <a:t>As a Tax Saver Account, your earnings will not accumulate and roll over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baseline="0" dirty="0" smtClean="0"/>
              <a:t>TSA earnings must be spent by March 15 of the following year or you “lose it”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baseline="0" dirty="0" smtClean="0"/>
              <a:t>We will talk about your options a little bit later in the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6CA70-1356-4762-9B17-C0EFBF4FC87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0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276225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your activities</a:t>
            </a:r>
            <a:r>
              <a:rPr lang="en-US" baseline="0" dirty="0" smtClean="0"/>
              <a:t> into SouthernLifeStyle Rewards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Earn dollars in your HRA - use them to pay for your out of pocket medical expenses</a:t>
            </a:r>
          </a:p>
          <a:p>
            <a:endParaRPr lang="en-US" baseline="0" dirty="0" smtClean="0"/>
          </a:p>
          <a:p>
            <a:r>
              <a:rPr lang="en-US" dirty="0" smtClean="0"/>
              <a:t>The money adds up pretty quickly! There are a lot of new ways to earn money, in addition to the old familiar activities (walking, stretching, etc.)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no longer have the capability to earn “points” for merchandise, but earning money in an HRA is even better!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6CA70-1356-4762-9B17-C0EFBF4FC87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2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276225"/>
            <a:ext cx="55848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1651" y="3854859"/>
            <a:ext cx="6019800" cy="5156120"/>
          </a:xfrm>
        </p:spPr>
        <p:txBody>
          <a:bodyPr>
            <a:noAutofit/>
          </a:bodyPr>
          <a:lstStyle/>
          <a:p>
            <a:r>
              <a:rPr lang="en-US" sz="1000" dirty="0"/>
              <a:t>This </a:t>
            </a:r>
            <a:r>
              <a:rPr lang="en-US" sz="1000" dirty="0" smtClean="0"/>
              <a:t>shows </a:t>
            </a:r>
            <a:r>
              <a:rPr lang="en-US" sz="1000" dirty="0"/>
              <a:t>the difference in the </a:t>
            </a:r>
            <a:r>
              <a:rPr lang="en-US" sz="1000" dirty="0" smtClean="0"/>
              <a:t>SouthernLifeStyle </a:t>
            </a:r>
            <a:r>
              <a:rPr lang="en-US" sz="1000" dirty="0"/>
              <a:t>Rewards HRA and TSA.</a:t>
            </a:r>
          </a:p>
          <a:p>
            <a:r>
              <a:rPr lang="en-US" sz="1000" dirty="0"/>
              <a:t>The TSA information here doesn’t apply to your normal employee-contributed TSA, only to what you earn through </a:t>
            </a:r>
            <a:r>
              <a:rPr lang="en-US" sz="1000" dirty="0" smtClean="0"/>
              <a:t>SouthernLifeStyle </a:t>
            </a:r>
            <a:r>
              <a:rPr lang="en-US" sz="1000" dirty="0"/>
              <a:t>Rewards.</a:t>
            </a:r>
          </a:p>
          <a:p>
            <a:endParaRPr lang="en-US" sz="1000" b="1" dirty="0"/>
          </a:p>
          <a:p>
            <a:r>
              <a:rPr lang="en-US" sz="1000" b="1" dirty="0"/>
              <a:t>Who manages the dollars? 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1000" dirty="0"/>
              <a:t>You can access your account information through the Hewitt YSA Website. 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1000" dirty="0"/>
              <a:t>Access from mySOurce or directly at www.resources.hewitt.com/southernco</a:t>
            </a:r>
          </a:p>
          <a:p>
            <a:endParaRPr lang="en-US" sz="1000" b="1" dirty="0"/>
          </a:p>
          <a:p>
            <a:r>
              <a:rPr lang="en-US" sz="1000" b="1" dirty="0"/>
              <a:t>Does the money rollover?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1000" dirty="0"/>
              <a:t>If you have the HRA – yes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1000" dirty="0"/>
              <a:t>If you have the TSA – no, it’s a “use it or lose it” account</a:t>
            </a:r>
          </a:p>
          <a:p>
            <a:endParaRPr lang="en-US" sz="1000" b="1" dirty="0"/>
          </a:p>
          <a:p>
            <a:r>
              <a:rPr lang="en-US" sz="1000" b="1" dirty="0"/>
              <a:t>Do I have to be on the medical plan?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1000" dirty="0"/>
              <a:t>Due to IRS regulations, you must be on the medical plan to participate in an HRA</a:t>
            </a:r>
          </a:p>
          <a:p>
            <a:endParaRPr lang="en-US" sz="1000" b="1" dirty="0"/>
          </a:p>
          <a:p>
            <a:r>
              <a:rPr lang="en-US" sz="1000" b="1" dirty="0"/>
              <a:t>Can Spouses participate in </a:t>
            </a:r>
            <a:r>
              <a:rPr lang="en-US" sz="1000" b="1" dirty="0" smtClean="0"/>
              <a:t>SouthernLifeStyle </a:t>
            </a:r>
            <a:r>
              <a:rPr lang="en-US" sz="1000" b="1" dirty="0"/>
              <a:t>Rewards?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1000" dirty="0"/>
              <a:t>Yes – if they are enrolled in your company medical coverage.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1000" dirty="0"/>
              <a:t>If </a:t>
            </a:r>
            <a:r>
              <a:rPr lang="en-US" sz="1000" dirty="0" smtClean="0"/>
              <a:t>your </a:t>
            </a:r>
            <a:r>
              <a:rPr lang="en-US" sz="1000" dirty="0"/>
              <a:t>spouse </a:t>
            </a:r>
            <a:r>
              <a:rPr lang="en-US" sz="1000" dirty="0" smtClean="0"/>
              <a:t>is </a:t>
            </a:r>
            <a:r>
              <a:rPr lang="en-US" sz="1000" u="sng" dirty="0"/>
              <a:t>not</a:t>
            </a:r>
            <a:r>
              <a:rPr lang="en-US" sz="1000" dirty="0"/>
              <a:t> covered by company medical, </a:t>
            </a:r>
            <a:r>
              <a:rPr lang="en-US" sz="1000" dirty="0" smtClean="0"/>
              <a:t>they</a:t>
            </a:r>
            <a:r>
              <a:rPr lang="en-US" sz="1000" baseline="0" dirty="0" smtClean="0"/>
              <a:t> </a:t>
            </a:r>
            <a:r>
              <a:rPr lang="en-US" sz="1000" dirty="0" smtClean="0"/>
              <a:t>are </a:t>
            </a:r>
            <a:r>
              <a:rPr lang="en-US" sz="1000" dirty="0"/>
              <a:t>not able to participate</a:t>
            </a:r>
          </a:p>
          <a:p>
            <a:endParaRPr lang="en-US" sz="1000" b="1" dirty="0"/>
          </a:p>
          <a:p>
            <a:r>
              <a:rPr lang="en-US" sz="1000" b="1" dirty="0"/>
              <a:t>How portable is the money I earn?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1000" dirty="0"/>
              <a:t>HRA:</a:t>
            </a:r>
          </a:p>
          <a:p>
            <a:pPr marL="635483" lvl="1" indent="-173313">
              <a:buFont typeface="Arial" panose="020B0604020202020204" pitchFamily="34" charset="0"/>
              <a:buChar char="•"/>
            </a:pPr>
            <a:r>
              <a:rPr lang="en-US" sz="1000" dirty="0"/>
              <a:t>You can save money and take it with you after you retire (must be enrolled in company retiree medical). </a:t>
            </a:r>
          </a:p>
          <a:p>
            <a:pPr marL="635483" lvl="1" indent="-173313">
              <a:buFont typeface="Arial" panose="020B0604020202020204" pitchFamily="34" charset="0"/>
              <a:buChar char="•"/>
            </a:pPr>
            <a:r>
              <a:rPr lang="en-US" sz="1000" dirty="0"/>
              <a:t>You can also have access to your HRA dollars through SoCo COBRA coverage. </a:t>
            </a:r>
          </a:p>
          <a:p>
            <a:pPr marL="635483" lvl="1" indent="-173313">
              <a:buFont typeface="Arial" panose="020B0604020202020204" pitchFamily="34" charset="0"/>
              <a:buChar char="•"/>
            </a:pPr>
            <a:r>
              <a:rPr lang="en-US" sz="1000" dirty="0"/>
              <a:t>You lose access to the money if you are terminated or resign.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1000" dirty="0"/>
              <a:t>TSA – use it or lose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6CA70-1356-4762-9B17-C0EFBF4FC87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1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9563" y="0"/>
            <a:ext cx="3863975" cy="241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5049" y="2494196"/>
            <a:ext cx="6675803" cy="6738015"/>
          </a:xfrm>
        </p:spPr>
        <p:txBody>
          <a:bodyPr>
            <a:noAutofit/>
          </a:bodyPr>
          <a:lstStyle/>
          <a:p>
            <a:r>
              <a:rPr lang="en-US" sz="900" b="1" dirty="0"/>
              <a:t>How does my spouse start earning HRA dollars?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Your spouse should go to </a:t>
            </a:r>
            <a:r>
              <a:rPr lang="en-US" sz="900" dirty="0" smtClean="0"/>
              <a:t>www.socorewards.com </a:t>
            </a:r>
            <a:r>
              <a:rPr lang="en-US" sz="900" dirty="0"/>
              <a:t>to set up a new account in their </a:t>
            </a:r>
            <a:r>
              <a:rPr lang="en-US" sz="900" dirty="0" smtClean="0"/>
              <a:t>name.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 smtClean="0"/>
              <a:t>Username = Spouse’s First Initial + Last Name (example: JSMITH)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 smtClean="0"/>
              <a:t>Password = Spouse’s DOB </a:t>
            </a:r>
            <a:r>
              <a:rPr lang="en-US" sz="900" dirty="0" err="1" smtClean="0"/>
              <a:t>mmddyy</a:t>
            </a:r>
            <a:r>
              <a:rPr lang="en-US" sz="900" dirty="0" smtClean="0"/>
              <a:t> (example: 07021979)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 smtClean="0"/>
              <a:t>You will be prompted to answer a disclaimer, then change your password</a:t>
            </a:r>
            <a:r>
              <a:rPr lang="en-US" sz="900" baseline="0" dirty="0" smtClean="0"/>
              <a:t> and pick a security question.</a:t>
            </a:r>
            <a:endParaRPr lang="en-US" sz="900" dirty="0" smtClean="0"/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 smtClean="0"/>
              <a:t>Two </a:t>
            </a:r>
            <a:r>
              <a:rPr lang="en-US" sz="900" dirty="0"/>
              <a:t>separate </a:t>
            </a:r>
            <a:r>
              <a:rPr lang="en-US" sz="900" dirty="0" smtClean="0"/>
              <a:t>SouthernLifeStyle </a:t>
            </a:r>
            <a:r>
              <a:rPr lang="en-US" sz="900" dirty="0"/>
              <a:t>Rewards account, one HRA account under the employee with the medical coverage.</a:t>
            </a:r>
          </a:p>
          <a:p>
            <a:endParaRPr lang="en-US" sz="900" dirty="0"/>
          </a:p>
          <a:p>
            <a:pPr defTabSz="462170">
              <a:defRPr/>
            </a:pPr>
            <a:r>
              <a:rPr lang="en-US" sz="900" b="1" dirty="0"/>
              <a:t>How do I spend my HRA/TSA dollars?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You can use the YSA Debit Card that will allow you to spend the money in your account, just like a normal debit card.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Or, you can pay out of pocket and file a claim for reimbursement.</a:t>
            </a:r>
          </a:p>
          <a:p>
            <a:endParaRPr lang="en-US" sz="900" dirty="0"/>
          </a:p>
          <a:p>
            <a:r>
              <a:rPr lang="en-US" sz="900" b="1" dirty="0"/>
              <a:t>How do I get my YSA Spending Card?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You will automatically receive your card once you have logged activity in your account.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It generally takes one week for Hewitt to receive your activity.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Once Hewitt receives your activity, if you do not already have a YSA Spending Card, they will send you one.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The entire process generally takes 2-3 weeks from when you log your first activity.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If you have logged activity and have not received a card yet, call Hewitt at 888-435-7563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If you need an additional card, you may request one from Hewitt at no additional charge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6CA70-1356-4762-9B17-C0EFBF4FC87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9563" y="0"/>
            <a:ext cx="3863975" cy="241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5049" y="2494196"/>
            <a:ext cx="6675803" cy="6738015"/>
          </a:xfrm>
        </p:spPr>
        <p:txBody>
          <a:bodyPr>
            <a:noAutofit/>
          </a:bodyPr>
          <a:lstStyle/>
          <a:p>
            <a:r>
              <a:rPr lang="en-US" sz="900" b="1" dirty="0" smtClean="0"/>
              <a:t>What </a:t>
            </a:r>
            <a:r>
              <a:rPr lang="en-US" sz="900" b="1" dirty="0"/>
              <a:t>if I already have a TSA account?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If you already have a TSA account, your HRA account will be tied to your spending account.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You will </a:t>
            </a:r>
            <a:r>
              <a:rPr lang="en-US" sz="900" u="sng" dirty="0"/>
              <a:t>not</a:t>
            </a:r>
            <a:r>
              <a:rPr lang="en-US" sz="900" dirty="0"/>
              <a:t> get a new spending card, your current card will allow you to spend your HRA earnings.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Once you have exhausted all of the funds in your TSA, then the spending card will begin drawing from your HRA.</a:t>
            </a:r>
          </a:p>
          <a:p>
            <a:pPr marL="173313" indent="-173313">
              <a:buFont typeface="Arial" panose="020B0604020202020204" pitchFamily="34" charset="0"/>
              <a:buChar char="•"/>
            </a:pPr>
            <a:r>
              <a:rPr lang="en-US" sz="900" dirty="0"/>
              <a:t>You will receive a notification from Hewitt before it begins drawing from your HRA.</a:t>
            </a:r>
          </a:p>
          <a:p>
            <a:endParaRPr lang="en-US" sz="900" b="1" dirty="0"/>
          </a:p>
          <a:p>
            <a:pPr defTabSz="462170">
              <a:defRPr/>
            </a:pPr>
            <a:r>
              <a:rPr lang="en-US" sz="900" b="1" dirty="0"/>
              <a:t>How do I know how much money I have left in my account?</a:t>
            </a:r>
          </a:p>
          <a:p>
            <a:pPr marL="173313" indent="-173313" defTabSz="462170"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Remember to check your account balances on the YSA website. </a:t>
            </a:r>
          </a:p>
          <a:p>
            <a:pPr marL="173313" indent="-173313" defTabSz="462170"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The earnings in your </a:t>
            </a:r>
            <a:r>
              <a:rPr lang="en-US" sz="900" dirty="0" smtClean="0"/>
              <a:t>SouthernLifeStyle </a:t>
            </a:r>
            <a:r>
              <a:rPr lang="en-US" sz="900" dirty="0"/>
              <a:t>Rewards account are only earnings – it will not reflect any money spent.</a:t>
            </a:r>
          </a:p>
          <a:p>
            <a:pPr marL="173313" indent="-173313" defTabSz="462170"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Always check your balance on the Hewitt YSA website.</a:t>
            </a:r>
          </a:p>
          <a:p>
            <a:pPr defTabSz="462170">
              <a:defRPr/>
            </a:pPr>
            <a:endParaRPr lang="en-US" sz="900" dirty="0"/>
          </a:p>
          <a:p>
            <a:pPr defTabSz="462170">
              <a:defRPr/>
            </a:pPr>
            <a:r>
              <a:rPr lang="en-US" sz="900" b="1" dirty="0"/>
              <a:t>How do I provide documentation?</a:t>
            </a:r>
          </a:p>
          <a:p>
            <a:pPr defTabSz="462170">
              <a:defRPr/>
            </a:pPr>
            <a:r>
              <a:rPr lang="en-US" sz="900" dirty="0"/>
              <a:t>You can submit any documentation requested by three methods:</a:t>
            </a:r>
          </a:p>
          <a:p>
            <a:pPr marL="173313" indent="-173313" defTabSz="462170"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Fax</a:t>
            </a:r>
          </a:p>
          <a:p>
            <a:pPr marL="173313" indent="-173313" defTabSz="462170"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Upload electronic documents directly to your YSA account from the Hewitt Website</a:t>
            </a:r>
          </a:p>
          <a:p>
            <a:pPr marL="173313" indent="-173313" defTabSz="462170"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Reimburse Me App</a:t>
            </a:r>
          </a:p>
          <a:p>
            <a:pPr marL="635483" lvl="1" indent="-173313" defTabSz="462170"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Take a photo of the receipt</a:t>
            </a:r>
          </a:p>
          <a:p>
            <a:pPr marL="635483" lvl="1" indent="-173313" defTabSz="462170"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Submit it through the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6CA70-1356-4762-9B17-C0EFBF4FC87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6CA70-1356-4762-9B17-C0EFBF4FC87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2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7933"/>
            <a:ext cx="7772400" cy="492443"/>
          </a:xfrm>
        </p:spPr>
        <p:txBody>
          <a:bodyPr>
            <a:sp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rawler"/>
                <a:cs typeface="Brawle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38500"/>
            <a:ext cx="5775720" cy="461665"/>
          </a:xfrm>
        </p:spPr>
        <p:txBody>
          <a:bodyPr>
            <a:spAutoFit/>
          </a:bodyPr>
          <a:lstStyle>
            <a:lvl1pPr marL="0" indent="0" algn="l">
              <a:buNone/>
              <a:defRPr sz="3000" b="0" i="0">
                <a:solidFill>
                  <a:srgbClr val="FFFFFF"/>
                </a:solidFill>
                <a:latin typeface="Univers 57 Condensed"/>
                <a:cs typeface="Univers 57 Condense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567362" y="387326"/>
            <a:ext cx="2146300" cy="414337"/>
          </a:xfrm>
        </p:spPr>
        <p:txBody>
          <a:bodyPr>
            <a:normAutofit/>
          </a:bodyPr>
          <a:lstStyle>
            <a:lvl1pPr marL="0" indent="0" algn="r">
              <a:buFont typeface="Arial"/>
              <a:buNone/>
              <a:defRPr sz="15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1376-97E8-4F6F-B3BE-A2518221D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3FEE-3B86-4BBD-9D00-B94DAC839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N.EmpoweredHealthLogo - red APC high 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" y="339725"/>
            <a:ext cx="18637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1730375"/>
            <a:ext cx="9144000" cy="0"/>
          </a:xfrm>
          <a:prstGeom prst="line">
            <a:avLst/>
          </a:prstGeom>
          <a:ln w="44450" cmpd="sng">
            <a:solidFill>
              <a:srgbClr val="CC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1E15A2-38D2-431F-98FF-6C460148B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35050"/>
            <a:ext cx="8229600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153366"/>
            <a:ext cx="8229600" cy="3958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14694"/>
            <a:ext cx="8229600" cy="51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50">
                <a:latin typeface="Univers 55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50">
                <a:latin typeface="Univers 55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D5A6C20-CD9D-4B40-8222-DC5F2DF1B9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3089275"/>
            <a:ext cx="8229600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5738"/>
            <a:ext cx="7772400" cy="492443"/>
          </a:xfrm>
          <a:effectLst>
            <a:outerShdw blurRad="44450" dist="12700" dir="8100000" algn="tr" rotWithShape="0">
              <a:prstClr val="black">
                <a:alpha val="21000"/>
              </a:prstClr>
            </a:outerShdw>
          </a:effectLst>
        </p:spPr>
        <p:txBody>
          <a:bodyPr/>
          <a:lstStyle>
            <a:lvl1pPr algn="l">
              <a:defRPr sz="3200" b="0" cap="none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238500"/>
            <a:ext cx="7772400" cy="307777"/>
          </a:xfrm>
        </p:spPr>
        <p:txBody>
          <a:bodyPr>
            <a:sp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Univers 55"/>
                <a:cs typeface="Univers 55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EB58-F1A5-4832-B160-247617133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33463"/>
            <a:ext cx="8229600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561414"/>
          </a:xfrm>
        </p:spPr>
        <p:txBody>
          <a:bodyPr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1152144"/>
            <a:ext cx="4023360" cy="3959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4"/>
          </p:nvPr>
        </p:nvSpPr>
        <p:spPr>
          <a:xfrm>
            <a:off x="4665141" y="1152144"/>
            <a:ext cx="4021659" cy="39593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5A51-C4B6-4F8D-A767-CD6528DED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solidFill>
                  <a:srgbClr val="3F3F3F"/>
                </a:solidFill>
              </a:defRPr>
            </a:lvl1pPr>
            <a:lvl2pPr>
              <a:defRPr sz="2000">
                <a:solidFill>
                  <a:srgbClr val="3F3F3F"/>
                </a:solidFill>
              </a:defRPr>
            </a:lvl2pPr>
            <a:lvl3pPr>
              <a:defRPr sz="1800">
                <a:solidFill>
                  <a:srgbClr val="3F3F3F"/>
                </a:solidFill>
              </a:defRPr>
            </a:lvl3pPr>
            <a:lvl4pPr>
              <a:defRPr sz="1600">
                <a:solidFill>
                  <a:srgbClr val="3F3F3F"/>
                </a:solidFill>
              </a:defRPr>
            </a:lvl4pPr>
            <a:lvl5pPr>
              <a:defRPr sz="1600">
                <a:solidFill>
                  <a:srgbClr val="3F3F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>
                <a:solidFill>
                  <a:srgbClr val="3F3F3F"/>
                </a:solidFill>
              </a:defRPr>
            </a:lvl1pPr>
            <a:lvl2pPr>
              <a:defRPr sz="2000">
                <a:solidFill>
                  <a:srgbClr val="3F3F3F"/>
                </a:solidFill>
              </a:defRPr>
            </a:lvl2pPr>
            <a:lvl3pPr>
              <a:defRPr sz="1800">
                <a:solidFill>
                  <a:srgbClr val="3F3F3F"/>
                </a:solidFill>
              </a:defRPr>
            </a:lvl3pPr>
            <a:lvl4pPr>
              <a:defRPr sz="1600">
                <a:solidFill>
                  <a:srgbClr val="3F3F3F"/>
                </a:solidFill>
              </a:defRPr>
            </a:lvl4pPr>
            <a:lvl5pPr>
              <a:defRPr sz="1600">
                <a:solidFill>
                  <a:srgbClr val="3F3F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28F1-3155-4AB5-A321-E84D5D2F2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33463"/>
            <a:ext cx="8229600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561414"/>
          </a:xfrm>
        </p:spPr>
        <p:txBody>
          <a:bodyPr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BC7B-C09B-49F8-9CE2-3BE531746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044D-44A3-40CF-A1DF-D36C0D92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3757-B674-494E-B557-905DE0773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999" y="4273071"/>
            <a:ext cx="6928978" cy="307777"/>
          </a:xfrm>
        </p:spPr>
        <p:txBody>
          <a:bodyPr/>
          <a:lstStyle>
            <a:lvl1pPr algn="ctr">
              <a:defRPr sz="2000"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0999" y="510646"/>
            <a:ext cx="6928978" cy="3600488"/>
          </a:xfrm>
          <a:effectLst>
            <a:outerShdw blurRad="66675" dist="25400" dir="8100000" algn="t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999" y="4628298"/>
            <a:ext cx="6928978" cy="515201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AE70-7588-4360-98AE-AF2E43C3D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925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39825"/>
            <a:ext cx="82296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975" y="5148263"/>
            <a:ext cx="693738" cy="2714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accent3"/>
                </a:solidFill>
                <a:latin typeface="Univers 55"/>
                <a:cs typeface="Univers 55"/>
              </a:defRPr>
            </a:lvl1pPr>
          </a:lstStyle>
          <a:p>
            <a:pPr>
              <a:defRPr/>
            </a:pPr>
            <a:fld id="{220947FC-7FA8-4B02-8DB7-320BD2001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19" r:id="rId5"/>
    <p:sldLayoutId id="214748392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30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Brawler"/>
          <a:ea typeface="Brawler"/>
          <a:cs typeface="Brawle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Brawler"/>
          <a:ea typeface="Brawler"/>
          <a:cs typeface="Brawler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Brawler"/>
          <a:ea typeface="Brawler"/>
          <a:cs typeface="Brawler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Brawler"/>
          <a:ea typeface="Brawler"/>
          <a:cs typeface="Brawler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Brawler"/>
          <a:ea typeface="Brawler"/>
          <a:cs typeface="Brawler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Brawler"/>
          <a:ea typeface="Brawler"/>
          <a:cs typeface="Brawler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Brawler"/>
          <a:ea typeface="Brawler"/>
          <a:cs typeface="Brawler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Brawler"/>
          <a:ea typeface="Brawler"/>
          <a:cs typeface="Brawler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Brawler"/>
          <a:ea typeface="Brawler"/>
          <a:cs typeface="Brawler"/>
        </a:defRPr>
      </a:lvl9pPr>
    </p:titleStyle>
    <p:bodyStyle>
      <a:lvl1pPr marL="168275" indent="-168275" algn="l" defTabSz="457200" rtl="0" eaLnBrk="0" fontAlgn="base" hangingPunct="0">
        <a:spcBef>
          <a:spcPts val="600"/>
        </a:spcBef>
        <a:spcAft>
          <a:spcPts val="200"/>
        </a:spcAft>
        <a:buSzPct val="100000"/>
        <a:buBlip>
          <a:blip r:embed="rId15"/>
        </a:buBlip>
        <a:defRPr sz="1900" kern="1200">
          <a:solidFill>
            <a:schemeClr val="tx1"/>
          </a:solidFill>
          <a:latin typeface="Univers 55"/>
          <a:ea typeface="Univers 55" pitchFamily="34" charset="0"/>
          <a:cs typeface="Univers 55"/>
        </a:defRPr>
      </a:lvl1pPr>
      <a:lvl2pPr marL="628650" indent="-171450" algn="l" defTabSz="457200" rtl="0" eaLnBrk="0" fontAlgn="base" hangingPunct="0">
        <a:spcBef>
          <a:spcPct val="0"/>
        </a:spcBef>
        <a:spcAft>
          <a:spcPts val="300"/>
        </a:spcAft>
        <a:buClr>
          <a:srgbClr val="EE3122"/>
        </a:buClr>
        <a:buSzPct val="90000"/>
        <a:buFont typeface="Arial" pitchFamily="34" charset="0"/>
        <a:buChar char="•"/>
        <a:defRPr sz="1700" kern="1200">
          <a:solidFill>
            <a:schemeClr val="tx1"/>
          </a:solidFill>
          <a:latin typeface="Univers 55"/>
          <a:ea typeface="Univers 55" pitchFamily="34" charset="0"/>
          <a:cs typeface="Univers 55"/>
        </a:defRPr>
      </a:lvl2pPr>
      <a:lvl3pPr marL="91440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1400" i="1" kern="1200">
          <a:solidFill>
            <a:schemeClr val="tx1"/>
          </a:solidFill>
          <a:latin typeface="Univers 55"/>
          <a:ea typeface="Univers 55" pitchFamily="34" charset="0"/>
          <a:cs typeface="Univers 55"/>
        </a:defRPr>
      </a:lvl3pPr>
      <a:lvl4pPr marL="1544638" indent="-173038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Univers 55"/>
          <a:ea typeface="Univers 55" pitchFamily="34" charset="0"/>
          <a:cs typeface="Univers 55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Univers 55"/>
          <a:ea typeface="Univers 55" pitchFamily="34" charset="0"/>
          <a:cs typeface="Univers 55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oreward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b="1" dirty="0" smtClean="0"/>
              <a:t>HRA Overview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85800" y="3238500"/>
            <a:ext cx="7772400" cy="595035"/>
          </a:xfrm>
        </p:spPr>
        <p:txBody>
          <a:bodyPr/>
          <a:lstStyle/>
          <a:p>
            <a:pPr algn="r"/>
            <a:r>
              <a:rPr lang="en-US" b="1" dirty="0" smtClean="0"/>
              <a:t>Alabama Power Company</a:t>
            </a:r>
          </a:p>
          <a:p>
            <a:pPr algn="r"/>
            <a:r>
              <a:rPr lang="en-US" sz="1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May </a:t>
            </a:r>
            <a:r>
              <a:rPr lang="en-US" sz="1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2017</a:t>
            </a:r>
            <a:endParaRPr lang="en-US" sz="1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9" y="54068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53367"/>
            <a:ext cx="8229600" cy="41740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/>
              <a:t>An HRA is an employer-funded healthcare spending account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Must be enrolled in the Company’s medical coverage to participate</a:t>
            </a:r>
          </a:p>
          <a:p>
            <a:pPr lvl="1">
              <a:spcAft>
                <a:spcPts val="1200"/>
              </a:spcAft>
            </a:pPr>
            <a:r>
              <a:rPr lang="en-US" sz="1300" dirty="0" smtClean="0"/>
              <a:t>Spouses enrolled in your company medical coverage are also eligible to participate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money is non-taxable – no tax when you earn it or when you spend it 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Use </a:t>
            </a:r>
            <a:r>
              <a:rPr lang="en-US" sz="1400" dirty="0"/>
              <a:t>it to pay for out-of pocket </a:t>
            </a:r>
            <a:r>
              <a:rPr lang="en-US" sz="1400" dirty="0" smtClean="0"/>
              <a:t>healthcare </a:t>
            </a:r>
            <a:r>
              <a:rPr lang="en-US" sz="1400" dirty="0"/>
              <a:t>expenses</a:t>
            </a:r>
          </a:p>
          <a:p>
            <a:pPr lvl="1"/>
            <a:r>
              <a:rPr lang="en-US" sz="1300" dirty="0"/>
              <a:t>Deductibles and co-pays</a:t>
            </a:r>
          </a:p>
          <a:p>
            <a:pPr lvl="1"/>
            <a:r>
              <a:rPr lang="en-US" sz="1300" dirty="0"/>
              <a:t>Physician visits</a:t>
            </a:r>
          </a:p>
          <a:p>
            <a:pPr lvl="1"/>
            <a:r>
              <a:rPr lang="en-US" sz="1300" dirty="0"/>
              <a:t>Vision, dental and hearing services</a:t>
            </a:r>
          </a:p>
          <a:p>
            <a:pPr lvl="1">
              <a:spcAft>
                <a:spcPts val="1200"/>
              </a:spcAft>
            </a:pPr>
            <a:r>
              <a:rPr lang="en-US" sz="1300" dirty="0" smtClean="0"/>
              <a:t>Prescription </a:t>
            </a:r>
            <a:r>
              <a:rPr lang="en-US" sz="1300" dirty="0"/>
              <a:t>drugs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Save it for retirement healthcare </a:t>
            </a:r>
            <a:r>
              <a:rPr lang="en-US" sz="1400" dirty="0" smtClean="0"/>
              <a:t>expenses</a:t>
            </a:r>
          </a:p>
          <a:p>
            <a:pPr lvl="1"/>
            <a:r>
              <a:rPr lang="en-US" sz="1300" dirty="0" smtClean="0"/>
              <a:t>Retiree medical premiums</a:t>
            </a:r>
          </a:p>
          <a:p>
            <a:pPr lvl="1"/>
            <a:r>
              <a:rPr lang="en-US" sz="1300" dirty="0"/>
              <a:t>Deductibles and </a:t>
            </a:r>
            <a:r>
              <a:rPr lang="en-US" sz="1300" dirty="0" smtClean="0"/>
              <a:t>co-pays</a:t>
            </a:r>
            <a:endParaRPr lang="en-US" sz="1300" dirty="0"/>
          </a:p>
          <a:p>
            <a:pPr lvl="1"/>
            <a:r>
              <a:rPr lang="en-US" sz="1300" dirty="0"/>
              <a:t>Physician visits</a:t>
            </a:r>
          </a:p>
          <a:p>
            <a:pPr lvl="1"/>
            <a:r>
              <a:rPr lang="en-US" sz="1300" dirty="0" smtClean="0"/>
              <a:t>Vision, dental and hearing services</a:t>
            </a:r>
            <a:endParaRPr lang="en-US" sz="1300" dirty="0"/>
          </a:p>
          <a:p>
            <a:pPr lvl="1"/>
            <a:r>
              <a:rPr lang="en-US" sz="1300" dirty="0"/>
              <a:t>Prescription </a:t>
            </a:r>
            <a:r>
              <a:rPr lang="en-US" sz="1300" dirty="0" smtClean="0"/>
              <a:t>drugs</a:t>
            </a:r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4672"/>
            <a:ext cx="8229600" cy="64792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is a Health Reimbursement Account (HRA)?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5A6C20-CD9D-4B40-8222-DC5F2DF1B9F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00" y="2859531"/>
            <a:ext cx="2422879" cy="224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7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participate in an HRA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A6C20-CD9D-4B40-8222-DC5F2DF1B9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57250" y="1162049"/>
            <a:ext cx="7265106" cy="2608121"/>
            <a:chOff x="1067861" y="1276349"/>
            <a:chExt cx="7265106" cy="2608121"/>
          </a:xfrm>
        </p:grpSpPr>
        <p:grpSp>
          <p:nvGrpSpPr>
            <p:cNvPr id="7" name="Group 6"/>
            <p:cNvGrpSpPr/>
            <p:nvPr/>
          </p:nvGrpSpPr>
          <p:grpSpPr>
            <a:xfrm>
              <a:off x="6659448" y="2111966"/>
              <a:ext cx="1421477" cy="1325105"/>
              <a:chOff x="1753734" y="-1035666"/>
              <a:chExt cx="1597930" cy="1597930"/>
            </a:xfrm>
            <a:solidFill>
              <a:srgbClr val="D52B1E"/>
            </a:solidFill>
            <a:scene3d>
              <a:camera prst="orthographicFront"/>
              <a:lightRig rig="flat" dir="t"/>
            </a:scene3d>
          </p:grpSpPr>
          <p:sp>
            <p:nvSpPr>
              <p:cNvPr id="35" name="Oval 34"/>
              <p:cNvSpPr/>
              <p:nvPr/>
            </p:nvSpPr>
            <p:spPr>
              <a:xfrm>
                <a:off x="1753734" y="-1035666"/>
                <a:ext cx="1597930" cy="159793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36" name="Oval 4"/>
              <p:cNvSpPr/>
              <p:nvPr/>
            </p:nvSpPr>
            <p:spPr>
              <a:xfrm>
                <a:off x="2048090" y="-741281"/>
                <a:ext cx="1009219" cy="1009219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Use HRA $ for eligible out of pocket healthcare expenses</a:t>
                </a:r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>
              <a:off x="5752217" y="2404418"/>
              <a:ext cx="822960" cy="531665"/>
            </a:xfrm>
            <a:prstGeom prst="rightArrow">
              <a:avLst/>
            </a:prstGeom>
            <a:solidFill>
              <a:srgbClr val="D52B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-80000">
              <a:bevelT w="190500" h="38100"/>
            </a:sp3d>
          </p:spPr>
        </p:sp>
        <p:sp>
          <p:nvSpPr>
            <p:cNvPr id="10" name="Rounded Rectangle 9"/>
            <p:cNvSpPr/>
            <p:nvPr/>
          </p:nvSpPr>
          <p:spPr>
            <a:xfrm>
              <a:off x="1067861" y="1915203"/>
              <a:ext cx="7265106" cy="1718633"/>
            </a:xfrm>
            <a:prstGeom prst="roundRect">
              <a:avLst/>
            </a:prstGeom>
            <a:noFill/>
            <a:ln w="31750" cap="flat" cmpd="sng" algn="ctr">
              <a:solidFill>
                <a:srgbClr val="D52B1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274620" y="2159233"/>
              <a:ext cx="1477597" cy="1300228"/>
              <a:chOff x="3985248" y="3126068"/>
              <a:chExt cx="1805952" cy="1614172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3985248" y="3126068"/>
                <a:ext cx="1805952" cy="1614172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nivers 55" pitchFamily="34" charset="0"/>
                  </a:rPr>
                  <a:t>Health Reimbursement Account</a:t>
                </a:r>
              </a:p>
            </p:txBody>
          </p:sp>
          <p:pic>
            <p:nvPicPr>
              <p:cNvPr id="30" name="Picture 5" descr="C:\Users\tjohnson\AppData\Local\Microsoft\Windows\Temporary Internet Files\Content.IE5\J4E7N085\669982,1290714325,1[1]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676"/>
              <a:stretch/>
            </p:blipFill>
            <p:spPr bwMode="auto">
              <a:xfrm>
                <a:off x="4645411" y="4028949"/>
                <a:ext cx="485628" cy="536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Rounded Rectangle 24"/>
            <p:cNvSpPr/>
            <p:nvPr/>
          </p:nvSpPr>
          <p:spPr>
            <a:xfrm>
              <a:off x="1386365" y="1276349"/>
              <a:ext cx="1877753" cy="2608121"/>
            </a:xfrm>
            <a:prstGeom prst="roundRect">
              <a:avLst/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55" pitchFamily="34" charset="0"/>
                </a:rPr>
                <a:t>Log healthy activities in Southern</a:t>
              </a: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nivers 55" pitchFamily="34" charset="0"/>
                </a:rPr>
                <a:t>Life</a:t>
              </a:r>
              <a:r>
                <a:rPr kumimoji="0" lang="en-US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55" pitchFamily="34" charset="0"/>
                </a:rPr>
                <a:t>Style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55" pitchFamily="34" charset="0"/>
                </a:rPr>
                <a:t> Rewards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480480" y="2404416"/>
              <a:ext cx="822960" cy="531666"/>
            </a:xfrm>
            <a:prstGeom prst="rightArrow">
              <a:avLst/>
            </a:prstGeom>
            <a:solidFill>
              <a:srgbClr val="D52B1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-80000">
              <a:bevelT w="190500" h="38100"/>
            </a:sp3d>
          </p:spPr>
        </p:sp>
      </p:grpSp>
      <p:sp>
        <p:nvSpPr>
          <p:cNvPr id="2" name="TextBox 1"/>
          <p:cNvSpPr txBox="1"/>
          <p:nvPr/>
        </p:nvSpPr>
        <p:spPr>
          <a:xfrm>
            <a:off x="632217" y="3842370"/>
            <a:ext cx="7943849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latin typeface="Univers 55" pitchFamily="34" charset="0"/>
              </a:rPr>
              <a:t>Employees </a:t>
            </a:r>
            <a:r>
              <a:rPr lang="en-US" sz="1400" b="1" u="sng" dirty="0" smtClean="0">
                <a:latin typeface="Univers 55" pitchFamily="34" charset="0"/>
              </a:rPr>
              <a:t>not</a:t>
            </a:r>
            <a:r>
              <a:rPr lang="en-US" sz="1400" b="1" dirty="0" smtClean="0">
                <a:latin typeface="Univers 55" pitchFamily="34" charset="0"/>
              </a:rPr>
              <a:t> enrolled in the Company medical plan:</a:t>
            </a:r>
          </a:p>
          <a:p>
            <a:pPr marL="171450" indent="-1714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Univers 55" pitchFamily="34" charset="0"/>
              </a:rPr>
              <a:t>Southern</a:t>
            </a:r>
            <a:r>
              <a:rPr lang="en-US" sz="1200" i="1" dirty="0">
                <a:solidFill>
                  <a:srgbClr val="FF0000"/>
                </a:solidFill>
                <a:latin typeface="Univers 55" pitchFamily="34" charset="0"/>
              </a:rPr>
              <a:t>Life</a:t>
            </a:r>
            <a:r>
              <a:rPr lang="en-US" sz="1200" i="1" dirty="0">
                <a:latin typeface="Univers 55" pitchFamily="34" charset="0"/>
              </a:rPr>
              <a:t>Style</a:t>
            </a:r>
            <a:r>
              <a:rPr lang="en-US" sz="1200" dirty="0">
                <a:latin typeface="Univers 55" pitchFamily="34" charset="0"/>
              </a:rPr>
              <a:t> Rewards activity earnings added to Tax Saver </a:t>
            </a:r>
            <a:r>
              <a:rPr lang="en-US" sz="1200" dirty="0" smtClean="0">
                <a:latin typeface="Univers 55" pitchFamily="34" charset="0"/>
              </a:rPr>
              <a:t>Account – where opt-out credit is housed</a:t>
            </a:r>
            <a:endParaRPr lang="en-US" sz="1200" dirty="0">
              <a:latin typeface="Univers 55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Univers 55" pitchFamily="34" charset="0"/>
              </a:rPr>
              <a:t>Employee participation only</a:t>
            </a:r>
          </a:p>
          <a:p>
            <a:pPr marL="171450" indent="-1714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Univers 55" pitchFamily="34" charset="0"/>
              </a:rPr>
              <a:t>Maximum to earn per year = $270</a:t>
            </a:r>
          </a:p>
          <a:p>
            <a:pPr marL="171450" indent="-1714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Univers 55" pitchFamily="34" charset="0"/>
              </a:rPr>
              <a:t>“Use it or lose it”</a:t>
            </a:r>
          </a:p>
          <a:p>
            <a:pPr marL="4000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Univers 55" pitchFamily="34" charset="0"/>
              </a:rPr>
              <a:t>Must spend by March 15 of the following </a:t>
            </a:r>
            <a:r>
              <a:rPr lang="en-US" sz="1200" dirty="0" smtClean="0">
                <a:latin typeface="Univers 55" pitchFamily="34" charset="0"/>
              </a:rPr>
              <a:t>year</a:t>
            </a:r>
            <a:endParaRPr lang="en-US" sz="1200" dirty="0">
              <a:latin typeface="Univers 55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2" y="2044933"/>
            <a:ext cx="1562898" cy="1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</a:t>
            </a:r>
            <a:r>
              <a:rPr lang="en-US" i="1" dirty="0" smtClean="0">
                <a:solidFill>
                  <a:srgbClr val="FF0000"/>
                </a:solidFill>
              </a:rPr>
              <a:t>Life</a:t>
            </a:r>
            <a:r>
              <a:rPr lang="en-US" i="1" dirty="0" smtClean="0"/>
              <a:t>Style</a:t>
            </a:r>
            <a:r>
              <a:rPr lang="en-US" dirty="0" smtClean="0"/>
              <a:t> Rewards HRA vs TSA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A6C20-CD9D-4B40-8222-DC5F2DF1B9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7817"/>
              </p:ext>
            </p:extLst>
          </p:nvPr>
        </p:nvGraphicFramePr>
        <p:xfrm>
          <a:off x="731520" y="1171575"/>
          <a:ext cx="7680960" cy="411480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2743200"/>
                <a:gridCol w="2468880"/>
                <a:gridCol w="2468880"/>
              </a:tblGrid>
              <a:tr h="82296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Univers 55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Univers 55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Univers 55" pitchFamily="34" charset="0"/>
                      </a:endParaRPr>
                    </a:p>
                  </a:txBody>
                  <a:tcPr marL="45720" marR="45720" anchor="ctr"/>
                </a:tc>
              </a:tr>
              <a:tr h="457200">
                <a:tc>
                  <a:txBody>
                    <a:bodyPr/>
                    <a:lstStyle/>
                    <a:p>
                      <a:pPr marL="91440" algn="l"/>
                      <a:r>
                        <a:rPr lang="en-US" sz="1100" dirty="0" smtClean="0">
                          <a:latin typeface="Univers 55" pitchFamily="34" charset="0"/>
                        </a:rPr>
                        <a:t>Who Manages the dollars?</a:t>
                      </a:r>
                      <a:endParaRPr lang="en-US" sz="1100" b="1" dirty="0">
                        <a:latin typeface="Univers 55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Univers 55" pitchFamily="34" charset="0"/>
                        </a:rPr>
                        <a:t>Hewitt YSA</a:t>
                      </a:r>
                      <a:endParaRPr lang="en-US" sz="1100" b="0" dirty="0">
                        <a:latin typeface="Univers 55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Univers 55" pitchFamily="34" charset="0"/>
                        </a:rPr>
                        <a:t>Hewitt YSA</a:t>
                      </a:r>
                      <a:endParaRPr lang="en-US" sz="1100" b="0" dirty="0">
                        <a:latin typeface="Univers 55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 algn="l"/>
                      <a:r>
                        <a:rPr lang="en-US" sz="1100" dirty="0" smtClean="0">
                          <a:latin typeface="Univers 55" pitchFamily="34" charset="0"/>
                        </a:rPr>
                        <a:t>Does the money rollover?</a:t>
                      </a:r>
                      <a:endParaRPr lang="en-US" sz="1100" b="1" dirty="0" smtClean="0">
                        <a:latin typeface="Univers 55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Univers 55" pitchFamily="34" charset="0"/>
                        </a:rPr>
                        <a:t>Yes</a:t>
                      </a:r>
                      <a:endParaRPr lang="en-US" sz="1100" dirty="0">
                        <a:latin typeface="Univers 55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Univers 55" pitchFamily="34" charset="0"/>
                        </a:rPr>
                        <a:t>No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 algn="l"/>
                      <a:r>
                        <a:rPr lang="en-US" sz="1100" b="0" dirty="0" smtClean="0">
                          <a:latin typeface="Univers 55" pitchFamily="34" charset="0"/>
                        </a:rPr>
                        <a:t>Do I have to be on the medical plan?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Univers 55" pitchFamily="34" charset="0"/>
                        </a:rPr>
                        <a:t>Yes</a:t>
                      </a:r>
                      <a:endParaRPr lang="en-US" sz="1100" dirty="0">
                        <a:latin typeface="Univers 55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Univers 55" pitchFamily="34" charset="0"/>
                        </a:rPr>
                        <a:t>No</a:t>
                      </a:r>
                      <a:r>
                        <a:rPr lang="en-US" sz="1100" baseline="0" dirty="0" smtClean="0">
                          <a:latin typeface="Univers 55" pitchFamily="34" charset="0"/>
                        </a:rPr>
                        <a:t> (“Opt-Out” credit in a TSA)</a:t>
                      </a:r>
                      <a:endParaRPr lang="en-US" sz="1100" dirty="0" smtClean="0">
                        <a:latin typeface="Univers 55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1440" algn="l"/>
                      <a:r>
                        <a:rPr lang="en-US" sz="1100" dirty="0" smtClean="0">
                          <a:latin typeface="Univers 55" pitchFamily="34" charset="0"/>
                        </a:rPr>
                        <a:t>What can I spend it on?</a:t>
                      </a:r>
                      <a:endParaRPr lang="en-US" sz="1100" b="1" dirty="0" smtClean="0">
                        <a:latin typeface="Univers 55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Univers 55" pitchFamily="34" charset="0"/>
                        </a:rPr>
                        <a:t>Out of pocket healthcare expenses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Univers 55" pitchFamily="34" charset="0"/>
                        </a:rPr>
                        <a:t>Deductibles and copays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Univers 55" pitchFamily="34" charset="0"/>
                        </a:rPr>
                        <a:t>Physician visits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Univers 55" pitchFamily="34" charset="0"/>
                        </a:rPr>
                        <a:t>Dental and vision services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Univers 55" pitchFamily="34" charset="0"/>
                        </a:rPr>
                        <a:t>Prescription drugs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Univers 55" pitchFamily="34" charset="0"/>
                        </a:rPr>
                        <a:t>Out of pocket healthcare expenses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Univers 55" pitchFamily="34" charset="0"/>
                        </a:rPr>
                        <a:t>Deductibles and copays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Univers 55" pitchFamily="34" charset="0"/>
                        </a:rPr>
                        <a:t>Physician visits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Univers 55" pitchFamily="34" charset="0"/>
                        </a:rPr>
                        <a:t>Dental and vision services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Univers 55" pitchFamily="34" charset="0"/>
                        </a:rPr>
                        <a:t>Prescription drugs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 algn="l"/>
                      <a:r>
                        <a:rPr lang="en-US" sz="1100" dirty="0" smtClean="0">
                          <a:latin typeface="Univers 55" pitchFamily="34" charset="0"/>
                        </a:rPr>
                        <a:t>Can spouses participate?</a:t>
                      </a:r>
                      <a:endParaRPr lang="en-US" sz="1100" b="1" dirty="0" smtClean="0">
                        <a:latin typeface="Univers 55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Univers 55" pitchFamily="34" charset="0"/>
                        </a:rPr>
                        <a:t>Yes – if on the medical plan</a:t>
                      </a:r>
                      <a:endParaRPr lang="en-US" sz="1100" dirty="0">
                        <a:latin typeface="Univers 55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Univers 55" pitchFamily="34" charset="0"/>
                        </a:rPr>
                        <a:t>No</a:t>
                      </a:r>
                      <a:endParaRPr lang="en-US" sz="1100" dirty="0">
                        <a:latin typeface="Univers 55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 algn="l"/>
                      <a:r>
                        <a:rPr lang="en-US" sz="1100" dirty="0" smtClean="0">
                          <a:latin typeface="Univers 55" pitchFamily="34" charset="0"/>
                        </a:rPr>
                        <a:t>Can I keep the money?</a:t>
                      </a:r>
                      <a:endParaRPr lang="en-US" sz="1100" b="1" dirty="0" smtClean="0">
                        <a:latin typeface="Univers 55" pitchFamily="34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Univers 55" pitchFamily="34" charset="0"/>
                        </a:rPr>
                        <a:t>Yes - Retirement</a:t>
                      </a:r>
                      <a:r>
                        <a:rPr lang="en-US" sz="1100" baseline="0" dirty="0" smtClean="0">
                          <a:latin typeface="Univers 55" pitchFamily="34" charset="0"/>
                        </a:rPr>
                        <a:t> or COBRA</a:t>
                      </a:r>
                      <a:endParaRPr lang="en-US" sz="1100" dirty="0">
                        <a:latin typeface="Univers 55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Univers 55" pitchFamily="34" charset="0"/>
                        </a:rPr>
                        <a:t>No - “Use it or Lose It”</a:t>
                      </a:r>
                      <a:endParaRPr lang="en-US" sz="1100" dirty="0">
                        <a:latin typeface="Univers 55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138231" y="1231957"/>
            <a:ext cx="2106450" cy="705078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2"/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Univers 55" pitchFamily="34" charset="0"/>
              </a:rPr>
              <a:t>TSA</a:t>
            </a:r>
            <a:endParaRPr lang="en-US" b="1" dirty="0">
              <a:solidFill>
                <a:prstClr val="white"/>
              </a:solidFill>
              <a:latin typeface="Univers 55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Univers 55" pitchFamily="34" charset="0"/>
              </a:rPr>
              <a:t>Tax Saver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Univers 55" pitchFamily="34" charset="0"/>
              </a:rPr>
              <a:t>Account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63003" y="1231957"/>
            <a:ext cx="2106450" cy="705078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50000">
                <a:srgbClr val="0070C0"/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Univers 55" pitchFamily="34" charset="0"/>
              </a:rPr>
              <a:t>HRA</a:t>
            </a:r>
            <a:endParaRPr lang="en-US" b="1" dirty="0">
              <a:solidFill>
                <a:prstClr val="white"/>
              </a:solidFill>
              <a:latin typeface="Univers 55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Univers 55" pitchFamily="34" charset="0"/>
              </a:rPr>
              <a:t>Health Reimbursement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Univers 55" pitchFamily="34" charset="0"/>
              </a:rPr>
              <a:t>Account</a:t>
            </a:r>
          </a:p>
        </p:txBody>
      </p:sp>
    </p:spTree>
    <p:extLst>
      <p:ext uri="{BB962C8B-B14F-4D97-AF65-F5344CB8AC3E}">
        <p14:creationId xmlns:p14="http://schemas.microsoft.com/office/powerpoint/2010/main" val="22478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Q: How </a:t>
            </a:r>
            <a:r>
              <a:rPr lang="en-US" dirty="0"/>
              <a:t>does my spouse start earning HRA dollars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Go to </a:t>
            </a:r>
            <a:r>
              <a:rPr lang="en-US" dirty="0" smtClean="0">
                <a:solidFill>
                  <a:schemeClr val="accent5"/>
                </a:solidFill>
                <a:hlinkClick r:id="rId3"/>
              </a:rPr>
              <a:t>www.socorewards.com</a:t>
            </a:r>
            <a:r>
              <a:rPr lang="en-US" dirty="0" smtClean="0">
                <a:solidFill>
                  <a:schemeClr val="accent5"/>
                </a:solidFill>
              </a:rPr>
              <a:t> to activate a new account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Username = Spouse’s First Initial + Last Name (example: JSMITH)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accent5"/>
                </a:solidFill>
              </a:rPr>
              <a:t>Password = Spouse’s DOB </a:t>
            </a:r>
            <a:r>
              <a:rPr lang="en-US" dirty="0" err="1">
                <a:solidFill>
                  <a:schemeClr val="accent5"/>
                </a:solidFill>
              </a:rPr>
              <a:t>mmddyy</a:t>
            </a:r>
            <a:r>
              <a:rPr lang="en-US" dirty="0">
                <a:solidFill>
                  <a:schemeClr val="accent5"/>
                </a:solidFill>
              </a:rPr>
              <a:t> (example: 07021979)</a:t>
            </a:r>
          </a:p>
          <a:p>
            <a:r>
              <a:rPr lang="en-US" dirty="0" smtClean="0"/>
              <a:t>Q: How </a:t>
            </a:r>
            <a:r>
              <a:rPr lang="en-US" dirty="0"/>
              <a:t>do I spend my HRA/TSA dollars</a:t>
            </a:r>
            <a:r>
              <a:rPr lang="en-US" dirty="0" smtClean="0"/>
              <a:t>?</a:t>
            </a:r>
          </a:p>
          <a:p>
            <a:pPr lvl="1">
              <a:tabLst>
                <a:tab pos="7600950" algn="l"/>
              </a:tabLst>
            </a:pPr>
            <a:r>
              <a:rPr lang="en-US" dirty="0" smtClean="0">
                <a:solidFill>
                  <a:schemeClr val="accent5"/>
                </a:solidFill>
              </a:rPr>
              <a:t>Use your YSA debit card or </a:t>
            </a:r>
          </a:p>
          <a:p>
            <a:pPr lvl="1">
              <a:spcAft>
                <a:spcPts val="1200"/>
              </a:spcAft>
              <a:tabLst>
                <a:tab pos="7600950" algn="l"/>
              </a:tabLst>
            </a:pPr>
            <a:r>
              <a:rPr lang="en-US" dirty="0" smtClean="0">
                <a:solidFill>
                  <a:schemeClr val="accent5"/>
                </a:solidFill>
              </a:rPr>
              <a:t>Pay out of pocket and file a claim for reimbursement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/>
              <a:t>Q: How </a:t>
            </a:r>
            <a:r>
              <a:rPr lang="en-US" dirty="0"/>
              <a:t>do I get my spending card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One will come in the mail about 3-4 weeks after you have logged activity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If you haven’t received one, call Hewitt at 888-435-7563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If you need an extra one, request from Hewitt – there’s no charge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I Need to Know?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D5A6C20-CD9D-4B40-8222-DC5F2DF1B9F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08" y="370125"/>
            <a:ext cx="1838592" cy="156648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67" y="4564050"/>
            <a:ext cx="107323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Q: What if I already have a TSA account, but I also have medical coverage with the company so now I’m also earning HRA dollars?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You’ll use the same YSA debit card for both accounts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When you use the card, your TSA money spends first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accent5"/>
                </a:solidFill>
              </a:rPr>
              <a:t>When your TSA money is gone, then your HRA money will spend</a:t>
            </a:r>
          </a:p>
          <a:p>
            <a:r>
              <a:rPr lang="en-US" dirty="0" smtClean="0"/>
              <a:t>Q: How do I know how much money I have left in my account?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accent5"/>
                </a:solidFill>
              </a:rPr>
              <a:t>Check </a:t>
            </a:r>
            <a:r>
              <a:rPr lang="en-US" dirty="0">
                <a:solidFill>
                  <a:schemeClr val="accent5"/>
                </a:solidFill>
              </a:rPr>
              <a:t>your account balances on the YSA website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Q:  How </a:t>
            </a:r>
            <a:r>
              <a:rPr lang="en-US" dirty="0"/>
              <a:t>do I provide documentation or receive reimbursement, if necessary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Fax to Hewitt YSA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Upload electronic documents to your YSA account on the website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Reimburse Me App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I Need to Know?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D5A6C20-CD9D-4B40-8222-DC5F2DF1B9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26" y="4820570"/>
            <a:ext cx="496750" cy="51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0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endParaRPr lang="en-US" sz="900" b="1" dirty="0" smtClean="0"/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400" b="1" dirty="0" smtClean="0"/>
              <a:t>Contact your Empowered Health Team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400" b="1" dirty="0" smtClean="0"/>
              <a:t>205-257-4163</a:t>
            </a:r>
            <a:endParaRPr lang="en-US" sz="3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D5A6C20-CD9D-4B40-8222-DC5F2DF1B9F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28269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08429"/>
      </p:ext>
    </p:extLst>
  </p:cSld>
  <p:clrMapOvr>
    <a:masterClrMapping/>
  </p:clrMapOvr>
</p:sld>
</file>

<file path=ppt/theme/theme1.xml><?xml version="1.0" encoding="utf-8"?>
<a:theme xmlns:a="http://schemas.openxmlformats.org/drawingml/2006/main" name="Empowered Health Powerpoint template">
  <a:themeElements>
    <a:clrScheme name="Custom 10">
      <a:dk1>
        <a:srgbClr val="3F3F3F"/>
      </a:dk1>
      <a:lt1>
        <a:sysClr val="window" lastClr="FFFFFF"/>
      </a:lt1>
      <a:dk2>
        <a:srgbClr val="4C4C4C"/>
      </a:dk2>
      <a:lt2>
        <a:srgbClr val="FFFFFF"/>
      </a:lt2>
      <a:accent1>
        <a:srgbClr val="FFD600"/>
      </a:accent1>
      <a:accent2>
        <a:srgbClr val="AC140B"/>
      </a:accent2>
      <a:accent3>
        <a:srgbClr val="D52112"/>
      </a:accent3>
      <a:accent4>
        <a:srgbClr val="EE3122"/>
      </a:accent4>
      <a:accent5>
        <a:srgbClr val="4BACC6"/>
      </a:accent5>
      <a:accent6>
        <a:srgbClr val="F79646"/>
      </a:accent6>
      <a:hlink>
        <a:srgbClr val="EE3122"/>
      </a:hlink>
      <a:folHlink>
        <a:srgbClr val="9898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4941</TotalTime>
  <Words>1487</Words>
  <Application>Microsoft Office PowerPoint</Application>
  <PresentationFormat>On-screen Show (16:10)</PresentationFormat>
  <Paragraphs>182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Empowered Health Powerpoint template</vt:lpstr>
      <vt:lpstr>HRA Overview</vt:lpstr>
      <vt:lpstr>What is a Health Reimbursement Account (HRA)?</vt:lpstr>
      <vt:lpstr>How to participate in an HRA</vt:lpstr>
      <vt:lpstr>SouthernLifeStyle Rewards HRA vs TSA</vt:lpstr>
      <vt:lpstr>What Else Do I Need to Know?</vt:lpstr>
      <vt:lpstr>What Else Do I Need to Know?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Harden</dc:creator>
  <cp:lastModifiedBy>Grey, Patricia Seay</cp:lastModifiedBy>
  <cp:revision>191</cp:revision>
  <cp:lastPrinted>2016-03-15T15:59:57Z</cp:lastPrinted>
  <dcterms:created xsi:type="dcterms:W3CDTF">2013-02-07T17:55:25Z</dcterms:created>
  <dcterms:modified xsi:type="dcterms:W3CDTF">2017-07-24T19:28:38Z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1290491135</vt:i4>
  </property>
  <property fmtid="{D5CDD505-2E9C-101B-9397-08002B2CF9AE}" pid="3" name="_NewReviewCycle">
    <vt:lpwstr/>
  </property>
  <property fmtid="{D5CDD505-2E9C-101B-9397-08002B2CF9AE}" pid="4" name="_EmailSubject">
    <vt:lpwstr>Did y'all update the SouthernLifeStyle Rewards presentation and the HRA presentation on the blog?  Thanks!</vt:lpwstr>
  </property>
  <property fmtid="{D5CDD505-2E9C-101B-9397-08002B2CF9AE}" pid="5" name="_AuthorEmail">
    <vt:lpwstr>PSGREY@southernco.com</vt:lpwstr>
  </property>
  <property fmtid="{D5CDD505-2E9C-101B-9397-08002B2CF9AE}" pid="6" name="_AuthorEmailDisplayName">
    <vt:lpwstr>Grey, Patricia Seay</vt:lpwstr>
  </property>
</Properties>
</file>